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4" r:id="rId2"/>
    <p:sldId id="276" r:id="rId3"/>
    <p:sldId id="277" r:id="rId4"/>
    <p:sldId id="278" r:id="rId5"/>
    <p:sldId id="280" r:id="rId6"/>
    <p:sldId id="283" r:id="rId7"/>
    <p:sldId id="286" r:id="rId8"/>
    <p:sldId id="288" r:id="rId9"/>
    <p:sldId id="290" r:id="rId10"/>
    <p:sldId id="292" r:id="rId11"/>
    <p:sldId id="294" r:id="rId12"/>
    <p:sldId id="296" r:id="rId13"/>
    <p:sldId id="29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B2B74-DF1D-48EB-BD62-8510A7F7C2F0}" v="4" dt="2025-06-04T12:20:51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at poudel" userId="74c46e6eaedb9ddd" providerId="LiveId" clId="{F4CB2B74-DF1D-48EB-BD62-8510A7F7C2F0}"/>
    <pc:docChg chg="custSel delSld modSld">
      <pc:chgData name="bharat poudel" userId="74c46e6eaedb9ddd" providerId="LiveId" clId="{F4CB2B74-DF1D-48EB-BD62-8510A7F7C2F0}" dt="2025-06-04T13:44:38.162" v="40" actId="1036"/>
      <pc:docMkLst>
        <pc:docMk/>
      </pc:docMkLst>
      <pc:sldChg chg="modSp mod">
        <pc:chgData name="bharat poudel" userId="74c46e6eaedb9ddd" providerId="LiveId" clId="{F4CB2B74-DF1D-48EB-BD62-8510A7F7C2F0}" dt="2025-06-04T13:44:38.162" v="40" actId="1036"/>
        <pc:sldMkLst>
          <pc:docMk/>
          <pc:sldMk cId="0" sldId="274"/>
        </pc:sldMkLst>
        <pc:grpChg chg="mod">
          <ac:chgData name="bharat poudel" userId="74c46e6eaedb9ddd" providerId="LiveId" clId="{F4CB2B74-DF1D-48EB-BD62-8510A7F7C2F0}" dt="2025-06-04T13:44:38.162" v="40" actId="1036"/>
          <ac:grpSpMkLst>
            <pc:docMk/>
            <pc:sldMk cId="0" sldId="274"/>
            <ac:grpSpMk id="2" creationId="{00000000-0000-0000-0000-000000000000}"/>
          </ac:grpSpMkLst>
        </pc:grpChg>
      </pc:sldChg>
      <pc:sldChg chg="addSp delSp modSp mod">
        <pc:chgData name="bharat poudel" userId="74c46e6eaedb9ddd" providerId="LiveId" clId="{F4CB2B74-DF1D-48EB-BD62-8510A7F7C2F0}" dt="2025-06-04T12:21:10.163" v="38" actId="1076"/>
        <pc:sldMkLst>
          <pc:docMk/>
          <pc:sldMk cId="1769725375" sldId="278"/>
        </pc:sldMkLst>
        <pc:spChg chg="mod">
          <ac:chgData name="bharat poudel" userId="74c46e6eaedb9ddd" providerId="LiveId" clId="{F4CB2B74-DF1D-48EB-BD62-8510A7F7C2F0}" dt="2025-06-04T11:17:52.462" v="3" actId="255"/>
          <ac:spMkLst>
            <pc:docMk/>
            <pc:sldMk cId="1769725375" sldId="278"/>
            <ac:spMk id="7" creationId="{7B456A8E-5186-1585-A511-C15380BB2C29}"/>
          </ac:spMkLst>
        </pc:spChg>
        <pc:spChg chg="mod">
          <ac:chgData name="bharat poudel" userId="74c46e6eaedb9ddd" providerId="LiveId" clId="{F4CB2B74-DF1D-48EB-BD62-8510A7F7C2F0}" dt="2025-06-04T11:18:03.208" v="5" actId="1076"/>
          <ac:spMkLst>
            <pc:docMk/>
            <pc:sldMk cId="1769725375" sldId="278"/>
            <ac:spMk id="10" creationId="{B5ABEC6D-6C19-7149-844E-2E0A8067217D}"/>
          </ac:spMkLst>
        </pc:spChg>
        <pc:picChg chg="add del mod">
          <ac:chgData name="bharat poudel" userId="74c46e6eaedb9ddd" providerId="LiveId" clId="{F4CB2B74-DF1D-48EB-BD62-8510A7F7C2F0}" dt="2025-06-04T12:15:50.277" v="19" actId="478"/>
          <ac:picMkLst>
            <pc:docMk/>
            <pc:sldMk cId="1769725375" sldId="278"/>
            <ac:picMk id="2" creationId="{C5156D29-9F23-7FBA-D249-F78B6D651510}"/>
          </ac:picMkLst>
        </pc:picChg>
        <pc:picChg chg="add del mod">
          <ac:chgData name="bharat poudel" userId="74c46e6eaedb9ddd" providerId="LiveId" clId="{F4CB2B74-DF1D-48EB-BD62-8510A7F7C2F0}" dt="2025-06-04T12:20:50.503" v="29" actId="478"/>
          <ac:picMkLst>
            <pc:docMk/>
            <pc:sldMk cId="1769725375" sldId="278"/>
            <ac:picMk id="6" creationId="{4CF18517-33DF-B618-2007-725A9B6805AE}"/>
          </ac:picMkLst>
        </pc:picChg>
        <pc:picChg chg="del">
          <ac:chgData name="bharat poudel" userId="74c46e6eaedb9ddd" providerId="LiveId" clId="{F4CB2B74-DF1D-48EB-BD62-8510A7F7C2F0}" dt="2025-06-04T12:15:31.492" v="13" actId="478"/>
          <ac:picMkLst>
            <pc:docMk/>
            <pc:sldMk cId="1769725375" sldId="278"/>
            <ac:picMk id="8" creationId="{C51EBD54-6273-B4D8-1202-8CE90274F850}"/>
          </ac:picMkLst>
        </pc:picChg>
        <pc:picChg chg="add mod">
          <ac:chgData name="bharat poudel" userId="74c46e6eaedb9ddd" providerId="LiveId" clId="{F4CB2B74-DF1D-48EB-BD62-8510A7F7C2F0}" dt="2025-06-04T12:16:28.943" v="26" actId="14100"/>
          <ac:picMkLst>
            <pc:docMk/>
            <pc:sldMk cId="1769725375" sldId="278"/>
            <ac:picMk id="9" creationId="{2C50FB6B-A04A-7920-02B0-19C26582EB7F}"/>
          </ac:picMkLst>
        </pc:picChg>
        <pc:picChg chg="add mod">
          <ac:chgData name="bharat poudel" userId="74c46e6eaedb9ddd" providerId="LiveId" clId="{F4CB2B74-DF1D-48EB-BD62-8510A7F7C2F0}" dt="2025-06-04T12:21:10.163" v="38" actId="1076"/>
          <ac:picMkLst>
            <pc:docMk/>
            <pc:sldMk cId="1769725375" sldId="278"/>
            <ac:picMk id="12" creationId="{30D89676-89D1-1731-762E-9F257BE44EBE}"/>
          </ac:picMkLst>
        </pc:picChg>
      </pc:sldChg>
      <pc:sldChg chg="del">
        <pc:chgData name="bharat poudel" userId="74c46e6eaedb9ddd" providerId="LiveId" clId="{F4CB2B74-DF1D-48EB-BD62-8510A7F7C2F0}" dt="2025-06-04T10:58:39.327" v="0" actId="47"/>
        <pc:sldMkLst>
          <pc:docMk/>
          <pc:sldMk cId="2556777457" sldId="281"/>
        </pc:sldMkLst>
      </pc:sldChg>
      <pc:sldChg chg="del">
        <pc:chgData name="bharat poudel" userId="74c46e6eaedb9ddd" providerId="LiveId" clId="{F4CB2B74-DF1D-48EB-BD62-8510A7F7C2F0}" dt="2025-06-04T10:58:42.258" v="1" actId="47"/>
        <pc:sldMkLst>
          <pc:docMk/>
          <pc:sldMk cId="4088821019" sldId="284"/>
        </pc:sldMkLst>
      </pc:sldChg>
      <pc:sldChg chg="del">
        <pc:chgData name="bharat poudel" userId="74c46e6eaedb9ddd" providerId="LiveId" clId="{F4CB2B74-DF1D-48EB-BD62-8510A7F7C2F0}" dt="2025-06-04T10:58:44.465" v="2" actId="47"/>
        <pc:sldMkLst>
          <pc:docMk/>
          <pc:sldMk cId="1431108178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E5D45-C31C-4D12-977F-D8AC6E415CD7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BE61-EFCC-4A2F-8A8E-02E865529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4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8BE61-EFCC-4A2F-8A8E-02E865529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6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5D40-D4BD-551B-A60C-AE593FB65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76716-D5F9-7684-B7AC-637A247FB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38059-340D-774C-FC4C-9E4FC77CC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6F90E-077E-9C45-BDCD-270B560F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DEA30-AA77-8916-BAC3-605E8DDB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5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8162-A807-76EE-6E99-63F0297B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524725-A0A9-CE53-AEB2-9C467208C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6C844-C17E-87DF-422C-59F85C3E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218F2-EEA7-A35E-38C0-5D1DBA4F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360D5-71E7-6232-C228-DE5FF982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3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DE2CFD-5D55-4FCF-298D-7F2B302541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9E651-FA5F-B6D5-8CF1-BEA019EE7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75FA8-FCAD-A8AA-E910-BDB194EDA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406CF-9C2E-A750-0BCE-74142D53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08C21-4B03-9D6D-5114-B9A124C1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6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D767-4C33-8891-4D4E-223F5A88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31FB7-2861-52C3-AEFC-45BA8C31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F1001-7C96-EF49-A934-76297025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F04FE-2144-C63F-B706-BF9AE2AE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9A7E1-422B-6583-DC9E-692C646B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0523-C233-A7C4-4F52-F60D61C9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DE7D3-043F-C179-E4D3-C5C3C0747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93294-84CF-4A64-8536-DD8CA31A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F9B6C-9847-A3A7-F1C2-980B969D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B72F8-54B8-5563-644F-FD72A55B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5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B3EA-149A-3793-8158-EFEDC44C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F2AC-8C8E-2E5A-8EE2-FF07ABC0C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51093-D514-F794-B8A3-F4AD04786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E860A-2A7B-69CE-996B-2807B025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39E7B-0656-CC36-16F2-3154C30C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F4A4D-7A29-E4B1-284E-63F91A89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96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134F-CD76-E885-47E7-83ACCB1E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A25DF-0499-6798-6370-9A3DD41D6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8FF33-4FA6-ED4F-BE49-C721E1486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3760F-1F8F-840C-CF76-367FBC8BA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7B66D-E1C7-A5ED-4D7E-4CD598151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9DC2F4-162E-91CC-DDC0-722C4D63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A05682-2E20-EA73-AA83-D213E5DB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1A5059-4A39-D042-0F11-BA80B7EE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91ED-16FA-3976-1215-808B7D6E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49F41-9329-F8B5-F942-E77DE12E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AB945-4824-D70C-18D4-D6A83D1BF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4483C-B506-295B-63A6-B6E10C99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5980F-8239-C538-E164-B4FC8FD7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98BDD-9FC7-AFFB-BBCC-19946657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2F517-8342-4F37-B5F7-A1084673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6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CDCA-9A3E-C6D2-7145-C517B032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8B734-59AC-4049-6DBA-AF253DF11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EB1E2-58CA-53FA-CE1C-AA8F41F9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A589F-F06E-C54C-675E-9C9602F2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CC776-A3CC-AB04-5B7E-8C9C40E66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29CD3-0746-6810-E08B-E552C428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3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4344-E1F0-8866-BC79-3618BCA7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E56E9-DCF0-BFC7-A0AA-AD779CB77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6A2D2-AE4B-0F97-C24F-EFB87FCE4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DEE6E-9A8D-FBC5-CD4D-6DDC3428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2B300-F358-430A-CAE7-D8E4AB5C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2CEB9-5FAF-8CED-DF39-E8B4386C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8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B86EB-C768-211B-97F7-FFF4A1824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465A1-4B7F-ECA6-A028-EB6E82C2E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F322C-D7C9-2642-5977-BFAB37A6E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B76997-DDBC-4D57-AB31-743529B25B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B091E-4887-4EC1-9094-971AC1E6D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A8BC8-5068-0C98-C372-BD5740304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54E11-1562-4557-A376-A5D12046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0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795" y="19878"/>
            <a:ext cx="11889105" cy="6858000"/>
            <a:chOff x="63795" y="0"/>
            <a:chExt cx="11889105" cy="6858000"/>
          </a:xfrm>
        </p:grpSpPr>
        <p:sp>
          <p:nvSpPr>
            <p:cNvPr id="3" name="object 3"/>
            <p:cNvSpPr/>
            <p:nvPr/>
          </p:nvSpPr>
          <p:spPr>
            <a:xfrm>
              <a:off x="241903" y="181428"/>
              <a:ext cx="11711305" cy="6504305"/>
            </a:xfrm>
            <a:custGeom>
              <a:avLst/>
              <a:gdLst/>
              <a:ahLst/>
              <a:cxnLst/>
              <a:rect l="l" t="t" r="r" b="b"/>
              <a:pathLst>
                <a:path w="11711305" h="6504305">
                  <a:moveTo>
                    <a:pt x="11710799" y="6504213"/>
                  </a:moveTo>
                  <a:lnTo>
                    <a:pt x="0" y="6504213"/>
                  </a:lnTo>
                  <a:lnTo>
                    <a:pt x="0" y="0"/>
                  </a:lnTo>
                  <a:lnTo>
                    <a:pt x="11710799" y="0"/>
                  </a:lnTo>
                  <a:lnTo>
                    <a:pt x="11710799" y="6504213"/>
                  </a:lnTo>
                  <a:close/>
                </a:path>
              </a:pathLst>
            </a:custGeom>
            <a:solidFill>
              <a:srgbClr val="E6E4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95" y="0"/>
              <a:ext cx="4383023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3174" y="217272"/>
              <a:ext cx="2037599" cy="80476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26419" y="2679964"/>
            <a:ext cx="1405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0" dirty="0"/>
              <a:t>TASK</a:t>
            </a:r>
            <a:r>
              <a:rPr sz="3200" spc="-140" dirty="0"/>
              <a:t> </a:t>
            </a:r>
            <a:r>
              <a:rPr sz="3200" spc="-50" dirty="0"/>
              <a:t>3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5625650" y="3335756"/>
            <a:ext cx="39211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A6192E"/>
                </a:solidFill>
                <a:latin typeface="Times New Roman"/>
                <a:cs typeface="Times New Roman"/>
              </a:rPr>
              <a:t>ANALYSIS: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A6192E"/>
                </a:solidFill>
                <a:latin typeface="Times New Roman"/>
                <a:cs typeface="Times New Roman"/>
              </a:rPr>
              <a:t>BF</a:t>
            </a:r>
            <a:r>
              <a:rPr sz="1800" spc="-114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192E"/>
                </a:solidFill>
                <a:latin typeface="Times New Roman"/>
                <a:cs typeface="Times New Roman"/>
              </a:rPr>
              <a:t>Algorithm</a:t>
            </a:r>
            <a:r>
              <a:rPr sz="1800" spc="-3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192E"/>
                </a:solidFill>
                <a:latin typeface="Times New Roman"/>
                <a:cs typeface="Times New Roman"/>
              </a:rPr>
              <a:t>based</a:t>
            </a:r>
            <a:r>
              <a:rPr sz="1800" spc="-2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192E"/>
                </a:solidFill>
                <a:latin typeface="Times New Roman"/>
                <a:cs typeface="Times New Roman"/>
              </a:rPr>
              <a:t>NN</a:t>
            </a:r>
            <a:r>
              <a:rPr sz="1800" spc="-30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A6192E"/>
                </a:solidFill>
                <a:latin typeface="Times New Roman"/>
                <a:cs typeface="Times New Roman"/>
              </a:rPr>
              <a:t>Search</a:t>
            </a:r>
            <a:endParaRPr sz="1800">
              <a:latin typeface="Times New Roman"/>
              <a:cs typeface="Times New Roman"/>
            </a:endParaRPr>
          </a:p>
          <a:p>
            <a:pPr marL="469265" indent="-366395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800" dirty="0">
                <a:solidFill>
                  <a:srgbClr val="A6192E"/>
                </a:solidFill>
                <a:latin typeface="Times New Roman"/>
                <a:cs typeface="Times New Roman"/>
              </a:rPr>
              <a:t>BBS</a:t>
            </a:r>
            <a:r>
              <a:rPr sz="1800" spc="-114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192E"/>
                </a:solidFill>
                <a:latin typeface="Times New Roman"/>
                <a:cs typeface="Times New Roman"/>
              </a:rPr>
              <a:t>Algorithm</a:t>
            </a:r>
            <a:r>
              <a:rPr sz="1800" spc="-50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192E"/>
                </a:solidFill>
                <a:latin typeface="Times New Roman"/>
                <a:cs typeface="Times New Roman"/>
              </a:rPr>
              <a:t>based</a:t>
            </a:r>
            <a:r>
              <a:rPr sz="1800" spc="-30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6192E"/>
                </a:solidFill>
                <a:latin typeface="Times New Roman"/>
                <a:cs typeface="Times New Roman"/>
              </a:rPr>
              <a:t>Skyline</a:t>
            </a:r>
            <a:r>
              <a:rPr sz="1800" spc="-40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A6192E"/>
                </a:solidFill>
                <a:latin typeface="Times New Roman"/>
                <a:cs typeface="Times New Roman"/>
              </a:rPr>
              <a:t>Search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5074" y="649545"/>
            <a:ext cx="2181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A6192E"/>
                </a:solidFill>
                <a:latin typeface="Times New Roman"/>
                <a:cs typeface="Times New Roman"/>
              </a:rPr>
              <a:t>BBS</a:t>
            </a:r>
            <a:r>
              <a:rPr sz="2600" b="1" spc="-14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Algorithm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8891" y="206745"/>
            <a:ext cx="105156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30" dirty="0"/>
              <a:t>BBS</a:t>
            </a:r>
            <a:r>
              <a:rPr sz="2500" b="1" spc="-160" dirty="0"/>
              <a:t> </a:t>
            </a:r>
            <a:r>
              <a:rPr lang="en-US" sz="2500" b="1" spc="-160" dirty="0"/>
              <a:t> </a:t>
            </a:r>
            <a:r>
              <a:rPr sz="2500" b="1" dirty="0"/>
              <a:t>ALGORITHM</a:t>
            </a:r>
            <a:r>
              <a:rPr sz="2500" b="1" spc="-145" dirty="0"/>
              <a:t> </a:t>
            </a:r>
            <a:r>
              <a:rPr lang="en-US" sz="2500" b="1" spc="-145" dirty="0"/>
              <a:t> </a:t>
            </a:r>
            <a:r>
              <a:rPr sz="2500" b="1" dirty="0"/>
              <a:t>BASED</a:t>
            </a:r>
            <a:r>
              <a:rPr sz="2500" b="1" spc="-85" dirty="0"/>
              <a:t> </a:t>
            </a:r>
            <a:r>
              <a:rPr lang="en-US" sz="2500" b="1" spc="-85" dirty="0"/>
              <a:t> </a:t>
            </a:r>
            <a:r>
              <a:rPr sz="2500" b="1" dirty="0"/>
              <a:t>SKYLINE</a:t>
            </a:r>
            <a:r>
              <a:rPr sz="2500" b="1" spc="-80" dirty="0"/>
              <a:t> </a:t>
            </a:r>
            <a:r>
              <a:rPr lang="en-US" sz="2500" b="1" spc="-80" dirty="0"/>
              <a:t> </a:t>
            </a:r>
            <a:r>
              <a:rPr sz="2500" b="1" spc="-10" dirty="0"/>
              <a:t>SEARCH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21474" y="6465835"/>
            <a:ext cx="1739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888888"/>
                </a:solidFill>
                <a:latin typeface="Arial MT"/>
                <a:cs typeface="Arial MT"/>
              </a:rPr>
              <a:t>36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7" name="Picture 6" descr="A graph with green and yellow squares&#10;&#10;AI-generated content may be incorrect.">
            <a:extLst>
              <a:ext uri="{FF2B5EF4-FFF2-40B4-BE49-F238E27FC236}">
                <a16:creationId xmlns:a16="http://schemas.microsoft.com/office/drawing/2014/main" id="{3FF562FA-F89A-C99A-59FD-439CE61FF7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2" y="1482826"/>
            <a:ext cx="4339603" cy="3400209"/>
          </a:xfrm>
          <a:prstGeom prst="rect">
            <a:avLst/>
          </a:prstGeom>
        </p:spPr>
      </p:pic>
      <p:pic>
        <p:nvPicPr>
          <p:cNvPr id="8" name="Picture 7" descr="A graph with green and yellow squares&#10;&#10;AI-generated content may be incorrect.">
            <a:extLst>
              <a:ext uri="{FF2B5EF4-FFF2-40B4-BE49-F238E27FC236}">
                <a16:creationId xmlns:a16="http://schemas.microsoft.com/office/drawing/2014/main" id="{4BC420F5-2BBD-69B0-2959-91B794C75A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8" y="1482826"/>
            <a:ext cx="4459256" cy="3400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0CF1B-F638-DCFD-09C0-3E41567785E4}"/>
              </a:ext>
            </a:extLst>
          </p:cNvPr>
          <p:cNvSpPr txBox="1"/>
          <p:nvPr/>
        </p:nvSpPr>
        <p:spPr>
          <a:xfrm>
            <a:off x="7707087" y="4883035"/>
            <a:ext cx="6772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Distance from Origin to u3 Child Node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9176C-EABD-EF19-552E-D0B0444CB8C9}"/>
              </a:ext>
            </a:extLst>
          </p:cNvPr>
          <p:cNvSpPr txBox="1"/>
          <p:nvPr/>
        </p:nvSpPr>
        <p:spPr>
          <a:xfrm>
            <a:off x="1335686" y="4883035"/>
            <a:ext cx="7239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Distance from Origin to Root Node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0B66-9294-AE72-0C2B-1C8F5261E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DB777C-EC58-88BA-CBED-7C392CC95AD2}"/>
              </a:ext>
            </a:extLst>
          </p:cNvPr>
          <p:cNvSpPr txBox="1"/>
          <p:nvPr/>
        </p:nvSpPr>
        <p:spPr>
          <a:xfrm>
            <a:off x="245074" y="649545"/>
            <a:ext cx="2181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A6192E"/>
                </a:solidFill>
                <a:latin typeface="Times New Roman"/>
                <a:cs typeface="Times New Roman"/>
              </a:rPr>
              <a:t>BBS</a:t>
            </a:r>
            <a:r>
              <a:rPr sz="2600" b="1" spc="-14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Algorithm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3BF6880-E5E2-AC3A-6B66-0E6E4CFAA8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8891" y="206745"/>
            <a:ext cx="105156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30" dirty="0"/>
              <a:t>BBS</a:t>
            </a:r>
            <a:r>
              <a:rPr sz="2500" b="1" spc="-160" dirty="0"/>
              <a:t> </a:t>
            </a:r>
            <a:r>
              <a:rPr lang="en-US" sz="2500" b="1" spc="-160" dirty="0"/>
              <a:t> </a:t>
            </a:r>
            <a:r>
              <a:rPr sz="2500" b="1" dirty="0"/>
              <a:t>ALGORITHM</a:t>
            </a:r>
            <a:r>
              <a:rPr sz="2500" b="1" spc="-145" dirty="0"/>
              <a:t> </a:t>
            </a:r>
            <a:r>
              <a:rPr lang="en-US" sz="2500" b="1" spc="-145" dirty="0"/>
              <a:t> </a:t>
            </a:r>
            <a:r>
              <a:rPr sz="2500" b="1" dirty="0"/>
              <a:t>BASED</a:t>
            </a:r>
            <a:r>
              <a:rPr sz="2500" b="1" spc="-85" dirty="0"/>
              <a:t> </a:t>
            </a:r>
            <a:r>
              <a:rPr lang="en-US" sz="2500" b="1" spc="-85" dirty="0"/>
              <a:t> </a:t>
            </a:r>
            <a:r>
              <a:rPr sz="2500" b="1" dirty="0"/>
              <a:t>SKYLINE</a:t>
            </a:r>
            <a:r>
              <a:rPr sz="2500" b="1" spc="-80" dirty="0"/>
              <a:t> </a:t>
            </a:r>
            <a:r>
              <a:rPr lang="en-US" sz="2500" b="1" spc="-80" dirty="0"/>
              <a:t> </a:t>
            </a:r>
            <a:r>
              <a:rPr sz="2500" b="1" spc="-10" dirty="0"/>
              <a:t>SEARCH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F68A9A4-660B-C397-3EDD-3261CFE915B8}"/>
              </a:ext>
            </a:extLst>
          </p:cNvPr>
          <p:cNvSpPr txBox="1"/>
          <p:nvPr/>
        </p:nvSpPr>
        <p:spPr>
          <a:xfrm>
            <a:off x="11421474" y="6465835"/>
            <a:ext cx="1739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888888"/>
                </a:solidFill>
                <a:latin typeface="Arial MT"/>
                <a:cs typeface="Arial MT"/>
              </a:rPr>
              <a:t>36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0E8D7-F970-98EB-3097-44E6A9302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0" y="1483102"/>
            <a:ext cx="4137709" cy="3179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3B141-17A4-3FB4-C5FC-BC249A76B5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701" y="1483102"/>
            <a:ext cx="4340888" cy="3179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34E99F-834B-D229-E09D-088193A3D186}"/>
              </a:ext>
            </a:extLst>
          </p:cNvPr>
          <p:cNvSpPr txBox="1"/>
          <p:nvPr/>
        </p:nvSpPr>
        <p:spPr>
          <a:xfrm>
            <a:off x="7295104" y="4662353"/>
            <a:ext cx="6772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X-coordinates and Y-coordinates (after P13)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781127-556B-CBA6-BBA1-929AD5CDD59B}"/>
              </a:ext>
            </a:extLst>
          </p:cNvPr>
          <p:cNvSpPr txBox="1"/>
          <p:nvPr/>
        </p:nvSpPr>
        <p:spPr>
          <a:xfrm>
            <a:off x="1183612" y="4662353"/>
            <a:ext cx="7033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Distance from Origin to r6 Child Node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363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027" y="742135"/>
            <a:ext cx="1052258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A6192E"/>
                </a:solidFill>
                <a:latin typeface="Times New Roman"/>
                <a:cs typeface="Times New Roman"/>
              </a:rPr>
              <a:t>Divide</a:t>
            </a:r>
            <a:r>
              <a:rPr sz="2600" b="1" spc="-10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A6192E"/>
                </a:solidFill>
                <a:latin typeface="Times New Roman"/>
                <a:cs typeface="Times New Roman"/>
              </a:rPr>
              <a:t>and</a:t>
            </a:r>
            <a:r>
              <a:rPr sz="2600" b="1" spc="-60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Conquer</a:t>
            </a:r>
            <a:r>
              <a:rPr sz="2600" b="1" spc="-10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20" dirty="0">
                <a:solidFill>
                  <a:srgbClr val="A6192E"/>
                </a:solidFill>
                <a:latin typeface="Times New Roman"/>
                <a:cs typeface="Times New Roman"/>
              </a:rPr>
              <a:t>BBS</a:t>
            </a:r>
            <a:r>
              <a:rPr sz="2600" b="1" spc="-14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Algorithm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9224" y="206745"/>
            <a:ext cx="105156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30" dirty="0"/>
              <a:t>BBS</a:t>
            </a:r>
            <a:r>
              <a:rPr sz="2500" b="1" spc="-160" dirty="0"/>
              <a:t> </a:t>
            </a:r>
            <a:r>
              <a:rPr lang="en-US" sz="2500" b="1" spc="-160" dirty="0"/>
              <a:t> </a:t>
            </a:r>
            <a:r>
              <a:rPr sz="2500" b="1" dirty="0"/>
              <a:t>ALGORITHM</a:t>
            </a:r>
            <a:r>
              <a:rPr sz="2500" b="1" spc="-145" dirty="0"/>
              <a:t> </a:t>
            </a:r>
            <a:r>
              <a:rPr lang="en-US" sz="2500" b="1" spc="-145" dirty="0"/>
              <a:t> </a:t>
            </a:r>
            <a:r>
              <a:rPr sz="2500" b="1" dirty="0"/>
              <a:t>BASED</a:t>
            </a:r>
            <a:r>
              <a:rPr sz="2500" b="1" spc="-85" dirty="0"/>
              <a:t> </a:t>
            </a:r>
            <a:r>
              <a:rPr lang="en-US" sz="2500" b="1" spc="-85" dirty="0"/>
              <a:t> </a:t>
            </a:r>
            <a:r>
              <a:rPr sz="2500" b="1" dirty="0"/>
              <a:t>SKYLINE</a:t>
            </a:r>
            <a:r>
              <a:rPr sz="2500" b="1" spc="-80" dirty="0"/>
              <a:t> </a:t>
            </a:r>
            <a:r>
              <a:rPr lang="en-US" sz="2500" b="1" spc="-80" dirty="0"/>
              <a:t> </a:t>
            </a:r>
            <a:r>
              <a:rPr sz="2500" b="1" spc="-10" dirty="0"/>
              <a:t>SEARCH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21474" y="6465835"/>
            <a:ext cx="1739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888888"/>
                </a:solidFill>
                <a:latin typeface="Arial MT"/>
                <a:cs typeface="Arial MT"/>
              </a:rPr>
              <a:t>37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6" name="Picture 5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3C98FCC0-DD2A-75B2-901A-6A38833BD5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3" y="1529360"/>
            <a:ext cx="4638891" cy="3799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4F4706-AEB1-A04E-1273-6736E933F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02" y="1529361"/>
            <a:ext cx="4300329" cy="3799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EB2020-881E-AE40-F0CB-580C856A0285}"/>
              </a:ext>
            </a:extLst>
          </p:cNvPr>
          <p:cNvSpPr txBox="1"/>
          <p:nvPr/>
        </p:nvSpPr>
        <p:spPr>
          <a:xfrm>
            <a:off x="5188477" y="1529359"/>
            <a:ext cx="19054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ctr">
              <a:buFont typeface="Arial" panose="020B0604020202020204" pitchFamily="34" charset="0"/>
              <a:buChar char="•"/>
              <a:tabLst>
                <a:tab pos="3724275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Skyline points shown using Divide and Conquer Approach in X-axis</a:t>
            </a:r>
            <a:endParaRPr lang="en-US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43D32-BE05-D5CE-7525-A3A5AA208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2B81DBD-4312-2F5A-CC93-DF92607BC49C}"/>
              </a:ext>
            </a:extLst>
          </p:cNvPr>
          <p:cNvSpPr txBox="1"/>
          <p:nvPr/>
        </p:nvSpPr>
        <p:spPr>
          <a:xfrm>
            <a:off x="235027" y="742135"/>
            <a:ext cx="1052258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A6192E"/>
                </a:solidFill>
                <a:latin typeface="Times New Roman"/>
                <a:cs typeface="Times New Roman"/>
              </a:rPr>
              <a:t>Divide</a:t>
            </a:r>
            <a:r>
              <a:rPr sz="2600" b="1" spc="-10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A6192E"/>
                </a:solidFill>
                <a:latin typeface="Times New Roman"/>
                <a:cs typeface="Times New Roman"/>
              </a:rPr>
              <a:t>and</a:t>
            </a:r>
            <a:r>
              <a:rPr sz="2600" b="1" spc="-60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Conquer</a:t>
            </a:r>
            <a:r>
              <a:rPr sz="2600" b="1" spc="-10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20" dirty="0">
                <a:solidFill>
                  <a:srgbClr val="A6192E"/>
                </a:solidFill>
                <a:latin typeface="Times New Roman"/>
                <a:cs typeface="Times New Roman"/>
              </a:rPr>
              <a:t>BBS</a:t>
            </a:r>
            <a:r>
              <a:rPr sz="2600" b="1" spc="-14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Algorithm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215E567-057A-57A2-A268-2D3907F62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9224" y="206745"/>
            <a:ext cx="105156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30" dirty="0"/>
              <a:t>BBS</a:t>
            </a:r>
            <a:r>
              <a:rPr sz="2500" b="1" spc="-160" dirty="0"/>
              <a:t> </a:t>
            </a:r>
            <a:r>
              <a:rPr lang="en-US" sz="2500" b="1" spc="-160" dirty="0"/>
              <a:t> </a:t>
            </a:r>
            <a:r>
              <a:rPr sz="2500" b="1" dirty="0"/>
              <a:t>ALGORITHM</a:t>
            </a:r>
            <a:r>
              <a:rPr sz="2500" b="1" spc="-145" dirty="0"/>
              <a:t> </a:t>
            </a:r>
            <a:r>
              <a:rPr lang="en-US" sz="2500" b="1" spc="-145" dirty="0"/>
              <a:t> </a:t>
            </a:r>
            <a:r>
              <a:rPr sz="2500" b="1" dirty="0"/>
              <a:t>BASED</a:t>
            </a:r>
            <a:r>
              <a:rPr sz="2500" b="1" spc="-85" dirty="0"/>
              <a:t> </a:t>
            </a:r>
            <a:r>
              <a:rPr lang="en-US" sz="2500" b="1" spc="-85" dirty="0"/>
              <a:t> </a:t>
            </a:r>
            <a:r>
              <a:rPr sz="2500" b="1" dirty="0"/>
              <a:t>SKYLINE</a:t>
            </a:r>
            <a:r>
              <a:rPr sz="2500" b="1" spc="-80" dirty="0"/>
              <a:t> </a:t>
            </a:r>
            <a:r>
              <a:rPr lang="en-US" sz="2500" b="1" spc="-80" dirty="0"/>
              <a:t> </a:t>
            </a:r>
            <a:r>
              <a:rPr sz="2500" b="1" spc="-10" dirty="0"/>
              <a:t>SEARCH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AA8D477-5E98-7E54-AE02-388FCC95D2CB}"/>
              </a:ext>
            </a:extLst>
          </p:cNvPr>
          <p:cNvSpPr txBox="1"/>
          <p:nvPr/>
        </p:nvSpPr>
        <p:spPr>
          <a:xfrm>
            <a:off x="11421474" y="6465835"/>
            <a:ext cx="1739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888888"/>
                </a:solidFill>
                <a:latin typeface="Arial MT"/>
                <a:cs typeface="Arial MT"/>
              </a:rPr>
              <a:t>37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1F8B6242-86E3-306E-37BF-E5AA57FB19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5" y="1579204"/>
            <a:ext cx="6857995" cy="2409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FA0001-6E5E-A14B-9E97-E75DC9A300AA}"/>
              </a:ext>
            </a:extLst>
          </p:cNvPr>
          <p:cNvSpPr txBox="1"/>
          <p:nvPr/>
        </p:nvSpPr>
        <p:spPr>
          <a:xfrm>
            <a:off x="1755112" y="4203860"/>
            <a:ext cx="6822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Skyline Points sorting in Y-axis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975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9924" y="500675"/>
            <a:ext cx="2936875" cy="825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600" b="1" spc="-10" dirty="0">
              <a:solidFill>
                <a:srgbClr val="A6192E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R-</a:t>
            </a:r>
            <a:r>
              <a:rPr sz="2600" b="1" spc="-45" dirty="0">
                <a:solidFill>
                  <a:srgbClr val="A6192E"/>
                </a:solidFill>
                <a:latin typeface="Times New Roman"/>
                <a:cs typeface="Times New Roman"/>
              </a:rPr>
              <a:t>Tree</a:t>
            </a:r>
            <a:r>
              <a:rPr sz="2600" b="1" spc="-8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Construction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9924" y="431760"/>
            <a:ext cx="105156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500" b="1" spc="-10" dirty="0"/>
              <a:t>BF</a:t>
            </a:r>
            <a:r>
              <a:rPr sz="2500" b="1" spc="-300" dirty="0"/>
              <a:t> </a:t>
            </a:r>
            <a:r>
              <a:rPr lang="en-US" sz="2500" b="1" spc="-300" dirty="0"/>
              <a:t> </a:t>
            </a:r>
            <a:r>
              <a:rPr sz="2500" b="1" spc="-10" dirty="0"/>
              <a:t>ALGORITHM</a:t>
            </a:r>
            <a:r>
              <a:rPr sz="2500" b="1" spc="-150" dirty="0"/>
              <a:t> </a:t>
            </a:r>
            <a:r>
              <a:rPr lang="en-US" sz="2500" b="1" spc="-150" dirty="0"/>
              <a:t> </a:t>
            </a:r>
            <a:r>
              <a:rPr sz="2500" b="1" dirty="0"/>
              <a:t>BASED</a:t>
            </a:r>
            <a:r>
              <a:rPr lang="en-US" sz="2500" b="1" dirty="0"/>
              <a:t> </a:t>
            </a:r>
            <a:r>
              <a:rPr sz="2500" b="1" spc="-95" dirty="0"/>
              <a:t> </a:t>
            </a:r>
            <a:r>
              <a:rPr sz="2500" b="1" dirty="0"/>
              <a:t>NN</a:t>
            </a:r>
            <a:r>
              <a:rPr sz="2500" b="1" spc="-90" dirty="0"/>
              <a:t> </a:t>
            </a:r>
            <a:r>
              <a:rPr lang="en-US" sz="2500" b="1" spc="-90" dirty="0"/>
              <a:t> </a:t>
            </a:r>
            <a:r>
              <a:rPr sz="2500" b="1" spc="-10" dirty="0"/>
              <a:t>SEARCH</a:t>
            </a:r>
            <a:endParaRPr sz="2500" b="1" dirty="0"/>
          </a:p>
        </p:txBody>
      </p:sp>
      <p:sp>
        <p:nvSpPr>
          <p:cNvPr id="8" name="object 8"/>
          <p:cNvSpPr txBox="1"/>
          <p:nvPr/>
        </p:nvSpPr>
        <p:spPr>
          <a:xfrm>
            <a:off x="11421474" y="6465835"/>
            <a:ext cx="1739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888888"/>
                </a:solidFill>
                <a:latin typeface="Arial MT"/>
                <a:cs typeface="Arial MT"/>
              </a:rPr>
              <a:t>20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8BB38-F900-CA0E-D312-4990289E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50" y="1407425"/>
            <a:ext cx="5242560" cy="51511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F75ED4-6180-AE91-6F8F-BBD4D8667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82169"/>
              </p:ext>
            </p:extLst>
          </p:nvPr>
        </p:nvGraphicFramePr>
        <p:xfrm>
          <a:off x="5930865" y="1407425"/>
          <a:ext cx="5937250" cy="746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9750">
                  <a:extLst>
                    <a:ext uri="{9D8B030D-6E8A-4147-A177-3AD203B41FA5}">
                      <a16:colId xmlns:a16="http://schemas.microsoft.com/office/drawing/2014/main" val="3667695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1434814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62646837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402175604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355847258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3568111057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3620173339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899829897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9976205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415241849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762862575"/>
                    </a:ext>
                  </a:extLst>
                </a:gridCol>
              </a:tblGrid>
              <a:tr h="380792"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5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7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8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9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10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8681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X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9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5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8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9113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Y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7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9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7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5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7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 dirty="0">
                          <a:effectLst/>
                        </a:rPr>
                        <a:t>2</a:t>
                      </a:r>
                      <a:endParaRPr lang="en-US" sz="105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21342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4B84D69-5BBB-2ABA-DB6E-8B9392CB8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271567"/>
              </p:ext>
            </p:extLst>
          </p:nvPr>
        </p:nvGraphicFramePr>
        <p:xfrm>
          <a:off x="5930865" y="2305148"/>
          <a:ext cx="1937385" cy="680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4885">
                  <a:extLst>
                    <a:ext uri="{9D8B030D-6E8A-4147-A177-3AD203B41FA5}">
                      <a16:colId xmlns:a16="http://schemas.microsoft.com/office/drawing/2014/main" val="2876130796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3549761627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911929025"/>
                    </a:ext>
                  </a:extLst>
                </a:gridCol>
              </a:tblGrid>
              <a:tr h="135255">
                <a:tc>
                  <a:txBody>
                    <a:bodyPr/>
                    <a:lstStyle/>
                    <a:p>
                      <a:pPr marL="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Query Point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11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US" sz="11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5170986"/>
                  </a:ext>
                </a:extLst>
              </a:tr>
              <a:tr h="246380">
                <a:tc>
                  <a:txBody>
                    <a:bodyPr/>
                    <a:lstStyle/>
                    <a:p>
                      <a:pPr marL="22860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X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Y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517350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22860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spcAft>
                          <a:spcPts val="1200"/>
                        </a:spcAft>
                        <a:buNone/>
                      </a:pPr>
                      <a:r>
                        <a:rPr lang="en-US" sz="1200" kern="0" dirty="0">
                          <a:effectLst/>
                        </a:rPr>
                        <a:t>7</a:t>
                      </a:r>
                      <a:endParaRPr lang="en-US" sz="105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079964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numbers and points&#10;&#10;AI-generated content may be incorrect.">
            <a:extLst>
              <a:ext uri="{FF2B5EF4-FFF2-40B4-BE49-F238E27FC236}">
                <a16:creationId xmlns:a16="http://schemas.microsoft.com/office/drawing/2014/main" id="{0C9DF792-75F7-8B17-36CE-EA432904F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0" y="945390"/>
            <a:ext cx="2756248" cy="27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9757FC02-17C4-8C9C-295B-DE7CFFE2D1AD}"/>
              </a:ext>
            </a:extLst>
          </p:cNvPr>
          <p:cNvSpPr txBox="1"/>
          <p:nvPr/>
        </p:nvSpPr>
        <p:spPr>
          <a:xfrm>
            <a:off x="393993" y="0"/>
            <a:ext cx="2936875" cy="825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600" b="1" spc="-10" dirty="0">
              <a:solidFill>
                <a:srgbClr val="A6192E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R-</a:t>
            </a:r>
            <a:r>
              <a:rPr sz="2600" b="1" spc="-45" dirty="0">
                <a:solidFill>
                  <a:srgbClr val="A6192E"/>
                </a:solidFill>
                <a:latin typeface="Times New Roman"/>
                <a:cs typeface="Times New Roman"/>
              </a:rPr>
              <a:t>Tree</a:t>
            </a:r>
            <a:r>
              <a:rPr sz="2600" b="1" spc="-8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Construction</a:t>
            </a:r>
            <a:endParaRPr sz="2600" dirty="0">
              <a:latin typeface="Times New Roman"/>
              <a:cs typeface="Times New Roman"/>
            </a:endParaRPr>
          </a:p>
        </p:txBody>
      </p:sp>
      <p:pic>
        <p:nvPicPr>
          <p:cNvPr id="4" name="Picture 3" descr="A graph with a rectangle and points&#10;&#10;AI-generated content may be incorrect.">
            <a:extLst>
              <a:ext uri="{FF2B5EF4-FFF2-40B4-BE49-F238E27FC236}">
                <a16:creationId xmlns:a16="http://schemas.microsoft.com/office/drawing/2014/main" id="{FFBB1E03-0169-40DD-8643-648C81E36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092" y="875007"/>
            <a:ext cx="2392115" cy="279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aph with a square and a rectangle with red dots&#10;&#10;AI-generated content may be incorrect.">
            <a:extLst>
              <a:ext uri="{FF2B5EF4-FFF2-40B4-BE49-F238E27FC236}">
                <a16:creationId xmlns:a16="http://schemas.microsoft.com/office/drawing/2014/main" id="{59E4A05A-CE76-311E-15FA-79C5BDDC1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181" y="945390"/>
            <a:ext cx="2768813" cy="27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2A2F6-2524-F9AD-E9CC-3599BB77A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68" y="904311"/>
            <a:ext cx="2839993" cy="279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492BA-C3B8-007A-747A-16DCA484E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0" y="3784987"/>
            <a:ext cx="2936875" cy="28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08959094-4207-5777-290E-844B4BA7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71" y="3784987"/>
            <a:ext cx="2914729" cy="279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03D7154D-59A5-33CB-C6D5-E3960CC3A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26" y="3856095"/>
            <a:ext cx="2609649" cy="263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0B4326-FA4E-51BE-6761-8EA6A00129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734" y="3856095"/>
            <a:ext cx="2839993" cy="2586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21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92824683-AD95-608B-67C4-B6D3ED158712}"/>
              </a:ext>
            </a:extLst>
          </p:cNvPr>
          <p:cNvSpPr txBox="1"/>
          <p:nvPr/>
        </p:nvSpPr>
        <p:spPr>
          <a:xfrm>
            <a:off x="399102" y="0"/>
            <a:ext cx="2936875" cy="825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600" b="1" spc="-10" dirty="0">
              <a:solidFill>
                <a:srgbClr val="A6192E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R-</a:t>
            </a:r>
            <a:r>
              <a:rPr sz="2600" b="1" spc="-45" dirty="0">
                <a:solidFill>
                  <a:srgbClr val="A6192E"/>
                </a:solidFill>
                <a:latin typeface="Times New Roman"/>
                <a:cs typeface="Times New Roman"/>
              </a:rPr>
              <a:t>Tree</a:t>
            </a:r>
            <a:r>
              <a:rPr sz="2600" b="1" spc="-8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Construction</a:t>
            </a:r>
            <a:endParaRPr sz="2600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E48B9-E2D5-047D-EAE9-43ED6ECCD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2" y="1042551"/>
            <a:ext cx="3670008" cy="309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F974D-97C7-CD97-7C5E-A2E1A5E64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559" y="1042551"/>
            <a:ext cx="3990333" cy="30973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456A8E-5186-1585-A511-C15380BB2C29}"/>
              </a:ext>
            </a:extLst>
          </p:cNvPr>
          <p:cNvSpPr txBox="1"/>
          <p:nvPr/>
        </p:nvSpPr>
        <p:spPr>
          <a:xfrm>
            <a:off x="8856025" y="825867"/>
            <a:ext cx="27205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final R-tree diagram illustrates a spatial indexing structure built over ten facility location points (P1 to P10). 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BEC6D-6C19-7149-844E-2E0A8067217D}"/>
              </a:ext>
            </a:extLst>
          </p:cNvPr>
          <p:cNvSpPr txBox="1"/>
          <p:nvPr/>
        </p:nvSpPr>
        <p:spPr>
          <a:xfrm>
            <a:off x="8856025" y="2591236"/>
            <a:ext cx="27205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R-tree structure provide 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resulting in a final structure where all points are efficiently indexed across 4 leaf nodes under a single root node.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0FB6B-A04A-7920-02B0-19C26582E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90" y="4277228"/>
            <a:ext cx="5663380" cy="20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diagram of a tree structure&#10;&#10;AI-generated content may be incorrect.">
            <a:extLst>
              <a:ext uri="{FF2B5EF4-FFF2-40B4-BE49-F238E27FC236}">
                <a16:creationId xmlns:a16="http://schemas.microsoft.com/office/drawing/2014/main" id="{30D89676-89D1-1731-762E-9F257BE44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2" y="4356605"/>
            <a:ext cx="4663448" cy="20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8547" y="206995"/>
            <a:ext cx="105156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/>
              <a:t>BF</a:t>
            </a:r>
            <a:r>
              <a:rPr sz="2500" b="1" spc="-300" dirty="0"/>
              <a:t> </a:t>
            </a:r>
            <a:r>
              <a:rPr lang="en-US" sz="2500" b="1" spc="-300" dirty="0"/>
              <a:t> </a:t>
            </a:r>
            <a:r>
              <a:rPr sz="2500" b="1" spc="-10" dirty="0"/>
              <a:t>ALGORITHM</a:t>
            </a:r>
            <a:r>
              <a:rPr lang="en-US" sz="2500" b="1" spc="-10" dirty="0"/>
              <a:t> </a:t>
            </a:r>
            <a:r>
              <a:rPr sz="2500" b="1" spc="-150" dirty="0"/>
              <a:t> </a:t>
            </a:r>
            <a:r>
              <a:rPr sz="2500" b="1" dirty="0"/>
              <a:t>BASED</a:t>
            </a:r>
            <a:r>
              <a:rPr sz="2500" b="1" spc="-95" dirty="0"/>
              <a:t> </a:t>
            </a:r>
            <a:r>
              <a:rPr lang="en-US" sz="2500" b="1" spc="-95" dirty="0"/>
              <a:t> </a:t>
            </a:r>
            <a:r>
              <a:rPr sz="2500" b="1" dirty="0"/>
              <a:t>NN</a:t>
            </a:r>
            <a:r>
              <a:rPr sz="2500" b="1" spc="-90" dirty="0"/>
              <a:t> </a:t>
            </a:r>
            <a:r>
              <a:rPr lang="en-US" sz="2500" b="1" spc="-90" dirty="0"/>
              <a:t> </a:t>
            </a:r>
            <a:r>
              <a:rPr sz="2500" b="1" spc="-10" dirty="0"/>
              <a:t>SEARCH</a:t>
            </a:r>
            <a:r>
              <a:rPr lang="en-US" sz="2500" b="1" spc="-10" dirty="0"/>
              <a:t>  </a:t>
            </a:r>
            <a:endParaRPr sz="25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536477" y="726770"/>
            <a:ext cx="31057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5" dirty="0">
                <a:solidFill>
                  <a:srgbClr val="A6192E"/>
                </a:solidFill>
                <a:latin typeface="Times New Roman"/>
                <a:cs typeface="Times New Roman"/>
              </a:rPr>
              <a:t>BF</a:t>
            </a:r>
            <a:r>
              <a:rPr sz="2600" b="1" spc="-24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A6192E"/>
                </a:solidFill>
                <a:latin typeface="Times New Roman"/>
                <a:cs typeface="Times New Roman"/>
              </a:rPr>
              <a:t>Algorithm</a:t>
            </a:r>
            <a:r>
              <a:rPr sz="2600" b="1" spc="10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Process</a:t>
            </a:r>
            <a:endParaRPr sz="2600" dirty="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2E808-6CF5-4486-FEAE-98E7C98F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58" y="1537579"/>
            <a:ext cx="5274310" cy="390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72F68-14CA-927A-382E-6C2E2F02A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238" y="1538848"/>
            <a:ext cx="5274310" cy="390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7757" y="186309"/>
            <a:ext cx="105156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-10"/>
              <a:t>BF </a:t>
            </a:r>
            <a:r>
              <a:rPr lang="en-US" sz="2500" b="1" spc="-300"/>
              <a:t> </a:t>
            </a:r>
            <a:r>
              <a:rPr lang="en-US" sz="2500" b="1" spc="-10"/>
              <a:t>ALGORITHM </a:t>
            </a:r>
            <a:r>
              <a:rPr lang="en-US" sz="2500" b="1" spc="-150"/>
              <a:t> </a:t>
            </a:r>
            <a:r>
              <a:rPr lang="en-US" sz="2500" b="1"/>
              <a:t>BASED </a:t>
            </a:r>
            <a:r>
              <a:rPr lang="en-US" sz="2500" b="1" spc="-95"/>
              <a:t> </a:t>
            </a:r>
            <a:r>
              <a:rPr lang="en-US" sz="2500" b="1"/>
              <a:t>NN </a:t>
            </a:r>
            <a:r>
              <a:rPr lang="en-US" sz="2500" b="1" spc="-90"/>
              <a:t> </a:t>
            </a:r>
            <a:r>
              <a:rPr lang="en-US" sz="2500" b="1" spc="-10"/>
              <a:t>SEARCH</a:t>
            </a:r>
            <a:endParaRPr lang="en-US" sz="25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476187" y="787057"/>
            <a:ext cx="37604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b="1">
                <a:solidFill>
                  <a:srgbClr val="A6192E"/>
                </a:solidFill>
                <a:latin typeface="Times New Roman"/>
                <a:cs typeface="Times New Roman"/>
              </a:rPr>
              <a:t>Divide</a:t>
            </a:r>
            <a:r>
              <a:rPr lang="en-US" sz="2600" b="1" spc="-6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lang="en-US" sz="2600" b="1">
                <a:solidFill>
                  <a:srgbClr val="A6192E"/>
                </a:solidFill>
                <a:latin typeface="Times New Roman"/>
                <a:cs typeface="Times New Roman"/>
              </a:rPr>
              <a:t>&amp;</a:t>
            </a:r>
            <a:r>
              <a:rPr lang="en-US" sz="2600" b="1" spc="-55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lang="en-US" sz="2600" b="1" spc="-10">
                <a:solidFill>
                  <a:srgbClr val="A6192E"/>
                </a:solidFill>
                <a:latin typeface="Times New Roman"/>
                <a:cs typeface="Times New Roman"/>
              </a:rPr>
              <a:t>Conquer</a:t>
            </a:r>
            <a:r>
              <a:rPr lang="en-US" sz="2600" b="1" spc="-10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lang="en-US" sz="2600" b="1" spc="-10">
                <a:solidFill>
                  <a:srgbClr val="A6192E"/>
                </a:solidFill>
                <a:latin typeface="Times New Roman"/>
                <a:cs typeface="Times New Roman"/>
              </a:rPr>
              <a:t>Process</a:t>
            </a:r>
            <a:endParaRPr lang="en-US" sz="2600" dirty="0">
              <a:latin typeface="Times New Roman"/>
              <a:cs typeface="Times New Roman"/>
            </a:endParaRPr>
          </a:p>
        </p:txBody>
      </p:sp>
      <p:pic>
        <p:nvPicPr>
          <p:cNvPr id="10" name="Picture 9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4F7674D3-BFF2-23A1-DE42-FC3264A05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3" y="1411900"/>
            <a:ext cx="3447541" cy="364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14658633-692A-3D49-62F6-4669169B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933" y="1436531"/>
            <a:ext cx="3939440" cy="364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DB8069D8-F6D6-256A-86B0-0877AB237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068" y="1436531"/>
            <a:ext cx="3908810" cy="361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0324" y="873081"/>
            <a:ext cx="29368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R-</a:t>
            </a:r>
            <a:r>
              <a:rPr sz="2600" b="1" spc="-45" dirty="0">
                <a:solidFill>
                  <a:srgbClr val="A6192E"/>
                </a:solidFill>
                <a:latin typeface="Times New Roman"/>
                <a:cs typeface="Times New Roman"/>
              </a:rPr>
              <a:t>Tree</a:t>
            </a:r>
            <a:r>
              <a:rPr sz="2600" b="1" spc="-8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Construction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2910" y="224608"/>
            <a:ext cx="105156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30" dirty="0"/>
              <a:t>BBS</a:t>
            </a:r>
            <a:r>
              <a:rPr sz="2500" b="1" spc="-160" dirty="0"/>
              <a:t> </a:t>
            </a:r>
            <a:r>
              <a:rPr lang="en-US" sz="2500" b="1" spc="-160" dirty="0"/>
              <a:t> </a:t>
            </a:r>
            <a:r>
              <a:rPr sz="2500" b="1" dirty="0"/>
              <a:t>ALGORITHM</a:t>
            </a:r>
            <a:r>
              <a:rPr lang="en-US" sz="2500" b="1" dirty="0"/>
              <a:t> </a:t>
            </a:r>
            <a:r>
              <a:rPr sz="2500" b="1" spc="-145" dirty="0"/>
              <a:t> </a:t>
            </a:r>
            <a:r>
              <a:rPr sz="2500" b="1" dirty="0"/>
              <a:t>BASED</a:t>
            </a:r>
            <a:r>
              <a:rPr lang="en-US" sz="2500" b="1" dirty="0"/>
              <a:t> </a:t>
            </a:r>
            <a:r>
              <a:rPr sz="2500" b="1" spc="-85" dirty="0"/>
              <a:t> </a:t>
            </a:r>
            <a:r>
              <a:rPr sz="2500" b="1" dirty="0"/>
              <a:t>SKYLINE</a:t>
            </a:r>
            <a:r>
              <a:rPr lang="en-US" sz="2500" b="1" dirty="0"/>
              <a:t> </a:t>
            </a:r>
            <a:r>
              <a:rPr sz="2500" b="1" spc="-80" dirty="0"/>
              <a:t> </a:t>
            </a:r>
            <a:r>
              <a:rPr sz="2500" b="1" spc="-10" dirty="0"/>
              <a:t>SEARCH</a:t>
            </a:r>
            <a:r>
              <a:rPr lang="en-US" sz="2500" b="1" spc="-10" dirty="0"/>
              <a:t> </a:t>
            </a:r>
            <a:endParaRPr sz="2500" b="1"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1421474" y="6465835"/>
            <a:ext cx="1739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888888"/>
                </a:solidFill>
                <a:latin typeface="Arial MT"/>
                <a:cs typeface="Arial MT"/>
              </a:rPr>
              <a:t>28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8" name="Picture 7" descr="A graph with dots and numbers&#10;&#10;Description automatically generated">
            <a:extLst>
              <a:ext uri="{FF2B5EF4-FFF2-40B4-BE49-F238E27FC236}">
                <a16:creationId xmlns:a16="http://schemas.microsoft.com/office/drawing/2014/main" id="{8C0E2D92-BE72-185E-E49D-4F59A44C45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4" y="1452475"/>
            <a:ext cx="3865682" cy="3308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25D92D-612A-C9CD-FF30-9B77F9625FFF}"/>
              </a:ext>
            </a:extLst>
          </p:cNvPr>
          <p:cNvSpPr txBox="1"/>
          <p:nvPr/>
        </p:nvSpPr>
        <p:spPr>
          <a:xfrm>
            <a:off x="-890230" y="4760697"/>
            <a:ext cx="6606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DengXian" panose="02010600030101010101" pitchFamily="2" charset="-122"/>
              </a:rPr>
              <a:t>Visualization of Skyline Search Dataset</a:t>
            </a:r>
            <a:endParaRPr lang="en-US" sz="1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00690D8-E654-2D46-655E-7A45378C4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897811"/>
              </p:ext>
            </p:extLst>
          </p:nvPr>
        </p:nvGraphicFramePr>
        <p:xfrm>
          <a:off x="4630751" y="1452475"/>
          <a:ext cx="7080925" cy="979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4375">
                  <a:extLst>
                    <a:ext uri="{9D8B030D-6E8A-4147-A177-3AD203B41FA5}">
                      <a16:colId xmlns:a16="http://schemas.microsoft.com/office/drawing/2014/main" val="1070617272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2729418718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2078589447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2315716418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892872905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1732373931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743201999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323892112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2635321031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3790214950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1906473417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2850241225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609728249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44646228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336980170"/>
                    </a:ext>
                  </a:extLst>
                </a:gridCol>
                <a:gridCol w="409770">
                  <a:extLst>
                    <a:ext uri="{9D8B030D-6E8A-4147-A177-3AD203B41FA5}">
                      <a16:colId xmlns:a16="http://schemas.microsoft.com/office/drawing/2014/main" val="445018618"/>
                    </a:ext>
                  </a:extLst>
                </a:gridCol>
              </a:tblGrid>
              <a:tr h="3264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ID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7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8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9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10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11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12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13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15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9172244"/>
                  </a:ext>
                </a:extLst>
              </a:tr>
              <a:tr h="3264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X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5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8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12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10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9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13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15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11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7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583985"/>
                  </a:ext>
                </a:extLst>
              </a:tr>
              <a:tr h="3264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Y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10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7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5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12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8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 dirty="0">
                          <a:effectLst/>
                        </a:rPr>
                        <a:t>14</a:t>
                      </a:r>
                      <a:endParaRPr lang="en-US" sz="105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9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13</a:t>
                      </a:r>
                      <a:endParaRPr lang="en-US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0" dirty="0">
                          <a:effectLst/>
                        </a:rPr>
                        <a:t>1</a:t>
                      </a:r>
                      <a:endParaRPr lang="en-US" sz="105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24638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649" y="691980"/>
            <a:ext cx="29368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R-</a:t>
            </a:r>
            <a:r>
              <a:rPr sz="2600" b="1" spc="-45" dirty="0">
                <a:solidFill>
                  <a:srgbClr val="A6192E"/>
                </a:solidFill>
                <a:latin typeface="Times New Roman"/>
                <a:cs typeface="Times New Roman"/>
              </a:rPr>
              <a:t>Tree</a:t>
            </a:r>
            <a:r>
              <a:rPr sz="2600" b="1" spc="-8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Construction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6033" y="153449"/>
            <a:ext cx="105156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30" dirty="0"/>
              <a:t>BBS</a:t>
            </a:r>
            <a:r>
              <a:rPr lang="en-US" sz="2500" b="1" spc="-30" dirty="0"/>
              <a:t> </a:t>
            </a:r>
            <a:r>
              <a:rPr sz="2500" b="1" spc="-160" dirty="0"/>
              <a:t> </a:t>
            </a:r>
            <a:r>
              <a:rPr sz="2500" b="1" dirty="0"/>
              <a:t>ALGORITHM</a:t>
            </a:r>
            <a:r>
              <a:rPr sz="2500" b="1" spc="-145" dirty="0"/>
              <a:t> </a:t>
            </a:r>
            <a:r>
              <a:rPr lang="en-US" sz="2500" b="1" spc="-145" dirty="0"/>
              <a:t> </a:t>
            </a:r>
            <a:r>
              <a:rPr sz="2500" b="1" dirty="0"/>
              <a:t>BASED</a:t>
            </a:r>
            <a:r>
              <a:rPr sz="2500" b="1" spc="-85" dirty="0"/>
              <a:t> </a:t>
            </a:r>
            <a:r>
              <a:rPr lang="en-US" sz="2500" b="1" spc="-85" dirty="0"/>
              <a:t> </a:t>
            </a:r>
            <a:r>
              <a:rPr sz="2500" b="1" dirty="0"/>
              <a:t>SKYLINE</a:t>
            </a:r>
            <a:r>
              <a:rPr sz="2500" b="1" spc="-80" dirty="0"/>
              <a:t> </a:t>
            </a:r>
            <a:r>
              <a:rPr lang="en-US" sz="2500" b="1" spc="-80" dirty="0"/>
              <a:t> </a:t>
            </a:r>
            <a:r>
              <a:rPr sz="2500" b="1" spc="-10" dirty="0"/>
              <a:t>SEARCH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21474" y="6465835"/>
            <a:ext cx="1739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888888"/>
                </a:solidFill>
                <a:latin typeface="Arial MT"/>
                <a:cs typeface="Arial MT"/>
              </a:rPr>
              <a:t>29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2" name="Picture 11" descr="A graph with green dots and red points&#10;&#10;Description automatically generated">
            <a:extLst>
              <a:ext uri="{FF2B5EF4-FFF2-40B4-BE49-F238E27FC236}">
                <a16:creationId xmlns:a16="http://schemas.microsoft.com/office/drawing/2014/main" id="{802D230A-B439-AF52-41F1-1FFC1E2852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6" y="1254606"/>
            <a:ext cx="3064653" cy="2651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8717E6-49D0-525B-20BB-51E7259427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72" y="1254606"/>
            <a:ext cx="3132110" cy="2651153"/>
          </a:xfrm>
          <a:prstGeom prst="rect">
            <a:avLst/>
          </a:prstGeom>
        </p:spPr>
      </p:pic>
      <p:pic>
        <p:nvPicPr>
          <p:cNvPr id="15" name="Picture 14" descr="A graph with green and red dots&#10;&#10;Description automatically generated">
            <a:extLst>
              <a:ext uri="{FF2B5EF4-FFF2-40B4-BE49-F238E27FC236}">
                <a16:creationId xmlns:a16="http://schemas.microsoft.com/office/drawing/2014/main" id="{E518A0B4-FF6B-D1D6-9A21-C1B32EC6F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85" y="1254605"/>
            <a:ext cx="2873728" cy="2651153"/>
          </a:xfrm>
          <a:prstGeom prst="rect">
            <a:avLst/>
          </a:prstGeom>
        </p:spPr>
      </p:pic>
      <p:pic>
        <p:nvPicPr>
          <p:cNvPr id="16" name="Picture 15" descr="A graph with green squares and red dots&#10;&#10;AI-generated content may be incorrect.">
            <a:extLst>
              <a:ext uri="{FF2B5EF4-FFF2-40B4-BE49-F238E27FC236}">
                <a16:creationId xmlns:a16="http://schemas.microsoft.com/office/drawing/2014/main" id="{5C49D6F1-B6E5-7DE9-0466-EDED82EE06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763" y="1254605"/>
            <a:ext cx="2724237" cy="2651152"/>
          </a:xfrm>
          <a:prstGeom prst="rect">
            <a:avLst/>
          </a:prstGeom>
        </p:spPr>
      </p:pic>
      <p:pic>
        <p:nvPicPr>
          <p:cNvPr id="17" name="Picture 16" descr="A graph with green squares and red dots&#10;&#10;AI-generated content may be incorrect.">
            <a:extLst>
              <a:ext uri="{FF2B5EF4-FFF2-40B4-BE49-F238E27FC236}">
                <a16:creationId xmlns:a16="http://schemas.microsoft.com/office/drawing/2014/main" id="{0E8B19BE-D879-ABDD-378E-671333A24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4" y="3995039"/>
            <a:ext cx="3012758" cy="2709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218C8E-B9A4-098A-6A3F-F89EFBF96A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24" y="3995039"/>
            <a:ext cx="3104861" cy="2656216"/>
          </a:xfrm>
          <a:prstGeom prst="rect">
            <a:avLst/>
          </a:prstGeom>
        </p:spPr>
      </p:pic>
      <p:pic>
        <p:nvPicPr>
          <p:cNvPr id="19" name="Picture 18" descr="A graph with green squares and red dots&#10;&#10;AI-generated content may be incorrect.">
            <a:extLst>
              <a:ext uri="{FF2B5EF4-FFF2-40B4-BE49-F238E27FC236}">
                <a16:creationId xmlns:a16="http://schemas.microsoft.com/office/drawing/2014/main" id="{D73B565E-2661-54D1-28C1-6C3E12F977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38" y="3995040"/>
            <a:ext cx="2847026" cy="27095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15656-EA56-C59E-A515-80770846C821}"/>
              </a:ext>
            </a:extLst>
          </p:cNvPr>
          <p:cNvSpPr txBox="1"/>
          <p:nvPr/>
        </p:nvSpPr>
        <p:spPr>
          <a:xfrm>
            <a:off x="9375113" y="4277855"/>
            <a:ext cx="24721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shows the sequence of diagrams illustrating R-tree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constructionby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representing </a:t>
            </a:r>
            <a:r>
              <a:rPr lang="en-US" sz="1600" u="sng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Skyline Coordinates from Left to Right</a:t>
            </a:r>
            <a:endParaRPr lang="en-US" sz="16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806" y="693568"/>
            <a:ext cx="2181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A6192E"/>
                </a:solidFill>
                <a:latin typeface="Times New Roman"/>
                <a:cs typeface="Times New Roman"/>
              </a:rPr>
              <a:t>BBS</a:t>
            </a:r>
            <a:r>
              <a:rPr sz="2600" b="1" spc="-145" dirty="0">
                <a:solidFill>
                  <a:srgbClr val="A6192E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A6192E"/>
                </a:solidFill>
                <a:latin typeface="Times New Roman"/>
                <a:cs typeface="Times New Roman"/>
              </a:rPr>
              <a:t>Algorithm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7031" y="228069"/>
            <a:ext cx="105156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30" dirty="0"/>
              <a:t>BBS</a:t>
            </a:r>
            <a:r>
              <a:rPr sz="2500" b="1" spc="-160" dirty="0"/>
              <a:t> </a:t>
            </a:r>
            <a:r>
              <a:rPr lang="en-US" sz="2500" b="1" spc="-160" dirty="0"/>
              <a:t> </a:t>
            </a:r>
            <a:r>
              <a:rPr sz="2500" b="1" dirty="0"/>
              <a:t>ALGORITHM</a:t>
            </a:r>
            <a:r>
              <a:rPr sz="2500" b="1" spc="-145" dirty="0"/>
              <a:t> </a:t>
            </a:r>
            <a:r>
              <a:rPr lang="en-US" sz="2500" b="1" spc="-145" dirty="0"/>
              <a:t> </a:t>
            </a:r>
            <a:r>
              <a:rPr sz="2500" b="1" dirty="0"/>
              <a:t>BASED</a:t>
            </a:r>
            <a:r>
              <a:rPr lang="en-US" sz="2500" b="1" dirty="0"/>
              <a:t> </a:t>
            </a:r>
            <a:r>
              <a:rPr sz="2500" b="1" spc="-85" dirty="0"/>
              <a:t> </a:t>
            </a:r>
            <a:r>
              <a:rPr sz="2500" b="1" dirty="0"/>
              <a:t>SKYLINE</a:t>
            </a:r>
            <a:r>
              <a:rPr sz="2500" b="1" spc="-80" dirty="0"/>
              <a:t> </a:t>
            </a:r>
            <a:r>
              <a:rPr lang="en-US" sz="2500" b="1" spc="-80" dirty="0"/>
              <a:t> </a:t>
            </a:r>
            <a:r>
              <a:rPr sz="2500" b="1" spc="-10" dirty="0"/>
              <a:t>SEARCH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21474" y="6465835"/>
            <a:ext cx="1739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888888"/>
                </a:solidFill>
                <a:latin typeface="Arial MT"/>
                <a:cs typeface="Arial MT"/>
              </a:rPr>
              <a:t>31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DBD75-EF90-165E-0031-8ED711F84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06" y="1372916"/>
            <a:ext cx="4010931" cy="2658986"/>
          </a:xfrm>
          <a:prstGeom prst="rect">
            <a:avLst/>
          </a:prstGeom>
        </p:spPr>
      </p:pic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52002D21-FE2E-82F8-BC3B-B3BC4DB7F0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06" y="4230356"/>
            <a:ext cx="4010930" cy="239957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A7D384-43B6-407D-1B53-AFC5CDECA8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775" y="1372915"/>
            <a:ext cx="5274310" cy="2030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B76C85-92A2-3630-056E-F0E73B6377BA}"/>
              </a:ext>
            </a:extLst>
          </p:cNvPr>
          <p:cNvSpPr txBox="1"/>
          <p:nvPr/>
        </p:nvSpPr>
        <p:spPr>
          <a:xfrm>
            <a:off x="5469159" y="3403638"/>
            <a:ext cx="6566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Root Node, Internal Node and Leaf Node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2A9A3-E1AD-02F0-DF2F-555780443A25}"/>
              </a:ext>
            </a:extLst>
          </p:cNvPr>
          <p:cNvSpPr txBox="1"/>
          <p:nvPr/>
        </p:nvSpPr>
        <p:spPr>
          <a:xfrm>
            <a:off x="1367507" y="3940646"/>
            <a:ext cx="65665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MBR and R-Tree Process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316</Words>
  <Application>Microsoft Office PowerPoint</Application>
  <PresentationFormat>Widescreen</PresentationFormat>
  <Paragraphs>139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DengXian</vt:lpstr>
      <vt:lpstr>Aptos</vt:lpstr>
      <vt:lpstr>Aptos Display</vt:lpstr>
      <vt:lpstr>Arial</vt:lpstr>
      <vt:lpstr>Arial MT</vt:lpstr>
      <vt:lpstr>Times New Roman</vt:lpstr>
      <vt:lpstr>Office Theme</vt:lpstr>
      <vt:lpstr>TASK 3</vt:lpstr>
      <vt:lpstr>BF  ALGORITHM  BASED  NN  SEARCH</vt:lpstr>
      <vt:lpstr>PowerPoint Presentation</vt:lpstr>
      <vt:lpstr>PowerPoint Presentation</vt:lpstr>
      <vt:lpstr>BF  ALGORITHM  BASED  NN  SEARCH  </vt:lpstr>
      <vt:lpstr>BF  ALGORITHM  BASED  NN  SEARCH</vt:lpstr>
      <vt:lpstr>BBS  ALGORITHM  BASED  SKYLINE  SEARCH </vt:lpstr>
      <vt:lpstr>BBS  ALGORITHM  BASED  SKYLINE  SEARCH</vt:lpstr>
      <vt:lpstr>BBS  ALGORITHM  BASED  SKYLINE  SEARCH</vt:lpstr>
      <vt:lpstr>BBS  ALGORITHM  BASED  SKYLINE  SEARCH</vt:lpstr>
      <vt:lpstr>BBS  ALGORITHM  BASED  SKYLINE  SEARCH</vt:lpstr>
      <vt:lpstr>BBS  ALGORITHM  BASED  SKYLINE  SEARCH</vt:lpstr>
      <vt:lpstr>BBS  ALGORITHM  BASED  SKYLINE 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bharat poudel</dc:creator>
  <cp:lastModifiedBy>bharat poudel</cp:lastModifiedBy>
  <cp:revision>1</cp:revision>
  <dcterms:created xsi:type="dcterms:W3CDTF">2025-06-04T06:48:10Z</dcterms:created>
  <dcterms:modified xsi:type="dcterms:W3CDTF">2025-06-04T13:44:40Z</dcterms:modified>
</cp:coreProperties>
</file>